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107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5/6/2015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5/6/2015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5/6/2015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5/6/2015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5/6/2015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PRESSES FOR SHEET METAL WORKING</a:t>
            </a:r>
            <a:r>
              <a:rPr lang="en-US" dirty="0"/>
              <a:t/>
            </a:r>
            <a:br>
              <a:rPr lang="en-US" dirty="0"/>
            </a:br>
            <a:endParaRPr lang="en-US" dirty="0"/>
          </a:p>
        </p:txBody>
      </p:sp>
      <p:sp>
        <p:nvSpPr>
          <p:cNvPr id="3" name="Rectangle 2"/>
          <p:cNvSpPr/>
          <p:nvPr/>
        </p:nvSpPr>
        <p:spPr>
          <a:xfrm>
            <a:off x="228600" y="990600"/>
            <a:ext cx="8763000" cy="4976747"/>
          </a:xfrm>
          <a:prstGeom prst="rect">
            <a:avLst/>
          </a:prstGeom>
        </p:spPr>
        <p:txBody>
          <a:bodyPr wrap="square">
            <a:spAutoFit/>
          </a:bodyPr>
          <a:lstStyle/>
          <a:p>
            <a:pPr algn="just">
              <a:lnSpc>
                <a:spcPct val="115000"/>
              </a:lnSpc>
            </a:pPr>
            <a:r>
              <a:rPr lang="en-US" sz="2400" b="1" dirty="0">
                <a:latin typeface="Times New Roman"/>
                <a:ea typeface="Times New Roman"/>
                <a:cs typeface="Arial"/>
              </a:rPr>
              <a:t>1- Introduction     </a:t>
            </a:r>
            <a:endParaRPr lang="en-US" sz="1600" dirty="0">
              <a:ea typeface="Times New Roman"/>
              <a:cs typeface="Arial"/>
            </a:endParaRPr>
          </a:p>
          <a:p>
            <a:pPr algn="just">
              <a:lnSpc>
                <a:spcPct val="115000"/>
              </a:lnSpc>
            </a:pPr>
            <a:r>
              <a:rPr lang="en-US" dirty="0">
                <a:latin typeface="Times New Roman"/>
                <a:ea typeface="Times New Roman"/>
                <a:cs typeface="Arial"/>
              </a:rPr>
              <a:t>A press used for sheet metalworking is a machine tool with a stationary bed and a powered ram (or slide) that can be driven toward and away from the bed to perform various cutting and forming operations. A typical press, with principal components labeled, is diagrammed in Figure 7.1. The relative positions of the bed and ram are established by the frame, and the ram is driven by mechanical or hydraulic power. When a die is mounted in the press, the punch holder is attached to the ram, and the die holder is attached to a bolster plate of the press bed.</a:t>
            </a:r>
            <a:endParaRPr lang="en-US" sz="1600" dirty="0">
              <a:ea typeface="Times New Roman"/>
              <a:cs typeface="Arial"/>
            </a:endParaRPr>
          </a:p>
          <a:p>
            <a:pPr algn="just">
              <a:lnSpc>
                <a:spcPct val="115000"/>
              </a:lnSpc>
            </a:pPr>
            <a:r>
              <a:rPr lang="en-US" dirty="0">
                <a:latin typeface="Times New Roman"/>
                <a:ea typeface="Times New Roman"/>
                <a:cs typeface="Arial"/>
              </a:rPr>
              <a:t>        Presses are available in a variety of capacities, power systems, and frame types. The capacity of a press is its ability to deliver the required force and energy to accomplish the stamping operation. This is determined by the physical size of the press and by its power system. The power system refers to whether mechanical or hydraulic power is used and the type of drive used to transmit the power to the ram. Production rate is another important aspect of capacity. Type of frame refers to the physical construction of the press. There are two frame types in common use: </a:t>
            </a:r>
            <a:r>
              <a:rPr lang="en-US" b="1" i="1" u="sng" dirty="0">
                <a:latin typeface="Times New Roman"/>
                <a:ea typeface="Times New Roman"/>
                <a:cs typeface="Arial"/>
              </a:rPr>
              <a:t>gap frame</a:t>
            </a:r>
            <a:r>
              <a:rPr lang="en-US" dirty="0">
                <a:latin typeface="Times New Roman"/>
                <a:ea typeface="Times New Roman"/>
                <a:cs typeface="Arial"/>
              </a:rPr>
              <a:t> and </a:t>
            </a:r>
            <a:r>
              <a:rPr lang="en-US" b="1" i="1" u="sng" dirty="0">
                <a:latin typeface="Times New Roman"/>
                <a:ea typeface="Times New Roman"/>
                <a:cs typeface="Arial"/>
              </a:rPr>
              <a:t>straight-sided frame</a:t>
            </a:r>
            <a:r>
              <a:rPr lang="en-US" dirty="0">
                <a:latin typeface="Times New Roman"/>
                <a:ea typeface="Times New Roman"/>
                <a:cs typeface="Arial"/>
              </a:rPr>
              <a:t>.</a:t>
            </a:r>
            <a:endParaRPr lang="en-US" sz="1600" dirty="0">
              <a:ea typeface="Times New Roman"/>
              <a:cs typeface="Arial"/>
            </a:endParaRPr>
          </a:p>
        </p:txBody>
      </p:sp>
    </p:spTree>
    <p:extLst>
      <p:ext uri="{BB962C8B-B14F-4D97-AF65-F5344CB8AC3E}">
        <p14:creationId xmlns:p14="http://schemas.microsoft.com/office/powerpoint/2010/main" val="10939839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317481906"/>
              </p:ext>
            </p:extLst>
          </p:nvPr>
        </p:nvGraphicFramePr>
        <p:xfrm>
          <a:off x="152400" y="990599"/>
          <a:ext cx="8839200" cy="5239004"/>
        </p:xfrm>
        <a:graphic>
          <a:graphicData uri="http://schemas.openxmlformats.org/drawingml/2006/table">
            <a:tbl>
              <a:tblPr firstRow="1" firstCol="1" bandRow="1"/>
              <a:tblGrid>
                <a:gridCol w="1583384"/>
                <a:gridCol w="3271058"/>
                <a:gridCol w="3984758"/>
              </a:tblGrid>
              <a:tr h="330200">
                <a:tc>
                  <a:txBody>
                    <a:bodyPr/>
                    <a:lstStyle/>
                    <a:p>
                      <a:pPr algn="just" rtl="0">
                        <a:lnSpc>
                          <a:spcPct val="115000"/>
                        </a:lnSpc>
                        <a:spcAft>
                          <a:spcPts val="0"/>
                        </a:spcAft>
                      </a:pPr>
                      <a:r>
                        <a:rPr lang="en-US" sz="1800" b="1" dirty="0">
                          <a:solidFill>
                            <a:srgbClr val="000000"/>
                          </a:solidFill>
                          <a:effectLst/>
                          <a:latin typeface="Times New Roman"/>
                          <a:ea typeface="Times New Roman"/>
                          <a:cs typeface="Arial"/>
                        </a:rPr>
                        <a:t>Characteristic</a:t>
                      </a:r>
                      <a:endParaRPr lang="en-US" sz="1800" dirty="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15000"/>
                        </a:lnSpc>
                        <a:spcAft>
                          <a:spcPts val="0"/>
                        </a:spcAft>
                      </a:pPr>
                      <a:r>
                        <a:rPr lang="en-US" sz="1800" b="1">
                          <a:solidFill>
                            <a:srgbClr val="000000"/>
                          </a:solidFill>
                          <a:effectLst/>
                          <a:latin typeface="Times New Roman"/>
                          <a:ea typeface="Times New Roman"/>
                          <a:cs typeface="Arial"/>
                        </a:rPr>
                        <a:t>Mechanical Presses </a:t>
                      </a:r>
                      <a:endParaRPr lang="en-US" sz="18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15000"/>
                        </a:lnSpc>
                        <a:spcAft>
                          <a:spcPts val="0"/>
                        </a:spcAft>
                      </a:pPr>
                      <a:r>
                        <a:rPr lang="en-US" sz="1800" b="1">
                          <a:solidFill>
                            <a:srgbClr val="000000"/>
                          </a:solidFill>
                          <a:effectLst/>
                          <a:latin typeface="Times New Roman"/>
                          <a:ea typeface="Times New Roman"/>
                          <a:cs typeface="Arial"/>
                        </a:rPr>
                        <a:t>Hydraulic Presses</a:t>
                      </a:r>
                      <a:endParaRPr lang="en-US" sz="18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60400">
                <a:tc>
                  <a:txBody>
                    <a:bodyPr/>
                    <a:lstStyle/>
                    <a:p>
                      <a:pPr algn="just" rtl="0">
                        <a:lnSpc>
                          <a:spcPct val="115000"/>
                        </a:lnSpc>
                        <a:spcAft>
                          <a:spcPts val="0"/>
                        </a:spcAft>
                      </a:pPr>
                      <a:r>
                        <a:rPr lang="en-US" sz="1800" dirty="0">
                          <a:effectLst/>
                          <a:latin typeface="Times New Roman"/>
                          <a:ea typeface="Times New Roman"/>
                          <a:cs typeface="Arial"/>
                        </a:rPr>
                        <a:t>Force</a:t>
                      </a:r>
                      <a:endParaRPr lang="en-US" sz="1800" dirty="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15000"/>
                        </a:lnSpc>
                        <a:spcAft>
                          <a:spcPts val="0"/>
                        </a:spcAft>
                      </a:pPr>
                      <a:r>
                        <a:rPr lang="en-US" sz="1800">
                          <a:effectLst/>
                          <a:latin typeface="Times New Roman"/>
                          <a:ea typeface="Times New Roman"/>
                          <a:cs typeface="Arial"/>
                        </a:rPr>
                        <a:t>Depends upon slide position.</a:t>
                      </a:r>
                      <a:endParaRPr lang="en-US" sz="18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15000"/>
                        </a:lnSpc>
                        <a:spcAft>
                          <a:spcPts val="0"/>
                        </a:spcAft>
                      </a:pPr>
                      <a:r>
                        <a:rPr lang="en-US" sz="1800">
                          <a:effectLst/>
                          <a:latin typeface="Times New Roman"/>
                          <a:ea typeface="Times New Roman"/>
                          <a:cs typeface="Arial"/>
                        </a:rPr>
                        <a:t>Dose not depends upon slide position. Relatively constant.</a:t>
                      </a:r>
                      <a:endParaRPr lang="en-US" sz="18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0200">
                <a:tc>
                  <a:txBody>
                    <a:bodyPr/>
                    <a:lstStyle/>
                    <a:p>
                      <a:pPr algn="just" rtl="0">
                        <a:lnSpc>
                          <a:spcPct val="115000"/>
                        </a:lnSpc>
                        <a:spcAft>
                          <a:spcPts val="0"/>
                        </a:spcAft>
                      </a:pPr>
                      <a:r>
                        <a:rPr lang="en-US" sz="1800" dirty="0">
                          <a:effectLst/>
                          <a:latin typeface="Times New Roman"/>
                          <a:ea typeface="Times New Roman"/>
                          <a:cs typeface="Arial"/>
                        </a:rPr>
                        <a:t>Stroke length</a:t>
                      </a:r>
                      <a:endParaRPr lang="en-US" sz="1800" dirty="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15000"/>
                        </a:lnSpc>
                        <a:spcAft>
                          <a:spcPts val="0"/>
                        </a:spcAft>
                      </a:pPr>
                      <a:r>
                        <a:rPr lang="en-US" sz="1800">
                          <a:effectLst/>
                          <a:latin typeface="Times New Roman"/>
                          <a:ea typeface="Times New Roman"/>
                          <a:cs typeface="Arial"/>
                        </a:rPr>
                        <a:t>Short strokes</a:t>
                      </a:r>
                      <a:endParaRPr lang="en-US" sz="18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15000"/>
                        </a:lnSpc>
                        <a:spcAft>
                          <a:spcPts val="0"/>
                        </a:spcAft>
                      </a:pPr>
                      <a:r>
                        <a:rPr lang="en-US" sz="1800">
                          <a:effectLst/>
                          <a:latin typeface="Times New Roman"/>
                          <a:ea typeface="Times New Roman"/>
                          <a:cs typeface="Arial"/>
                        </a:rPr>
                        <a:t>Long strokes, even as much as 3 m.</a:t>
                      </a:r>
                      <a:endParaRPr lang="en-US" sz="18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60400">
                <a:tc>
                  <a:txBody>
                    <a:bodyPr/>
                    <a:lstStyle/>
                    <a:p>
                      <a:pPr algn="just" rtl="0">
                        <a:lnSpc>
                          <a:spcPct val="115000"/>
                        </a:lnSpc>
                        <a:spcAft>
                          <a:spcPts val="0"/>
                        </a:spcAft>
                      </a:pPr>
                      <a:r>
                        <a:rPr lang="en-US" sz="1800" dirty="0">
                          <a:effectLst/>
                          <a:latin typeface="Times New Roman"/>
                          <a:ea typeface="Times New Roman"/>
                          <a:cs typeface="Arial"/>
                        </a:rPr>
                        <a:t>Slide speed</a:t>
                      </a:r>
                      <a:endParaRPr lang="en-US" sz="1800" dirty="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15000"/>
                        </a:lnSpc>
                        <a:spcAft>
                          <a:spcPts val="0"/>
                        </a:spcAft>
                      </a:pPr>
                      <a:r>
                        <a:rPr lang="en-US" sz="1800">
                          <a:effectLst/>
                          <a:latin typeface="Times New Roman"/>
                          <a:ea typeface="Times New Roman"/>
                          <a:cs typeface="Arial"/>
                        </a:rPr>
                        <a:t>High. Highest at mid-stroke. Can be variable </a:t>
                      </a:r>
                      <a:endParaRPr lang="en-US" sz="18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15000"/>
                        </a:lnSpc>
                        <a:spcAft>
                          <a:spcPts val="0"/>
                        </a:spcAft>
                      </a:pPr>
                      <a:r>
                        <a:rPr lang="en-US" sz="1800">
                          <a:effectLst/>
                          <a:latin typeface="Times New Roman"/>
                          <a:ea typeface="Times New Roman"/>
                          <a:cs typeface="Arial"/>
                        </a:rPr>
                        <a:t>Slow. Rapid advance and retraction. Variable speeds uniform throughout stroke. </a:t>
                      </a:r>
                      <a:endParaRPr lang="en-US" sz="18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0200">
                <a:tc>
                  <a:txBody>
                    <a:bodyPr/>
                    <a:lstStyle/>
                    <a:p>
                      <a:pPr algn="just" rtl="0">
                        <a:lnSpc>
                          <a:spcPct val="115000"/>
                        </a:lnSpc>
                        <a:spcAft>
                          <a:spcPts val="0"/>
                        </a:spcAft>
                      </a:pPr>
                      <a:r>
                        <a:rPr lang="en-US" sz="1800">
                          <a:effectLst/>
                          <a:latin typeface="Times New Roman"/>
                          <a:ea typeface="Times New Roman"/>
                          <a:cs typeface="Arial"/>
                        </a:rPr>
                        <a:t>Capacity</a:t>
                      </a:r>
                      <a:endParaRPr lang="en-US" sz="18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15000"/>
                        </a:lnSpc>
                        <a:spcAft>
                          <a:spcPts val="0"/>
                        </a:spcAft>
                      </a:pPr>
                      <a:r>
                        <a:rPr lang="en-US" sz="1800" dirty="0">
                          <a:effectLst/>
                          <a:latin typeface="Times New Roman"/>
                          <a:ea typeface="Times New Roman"/>
                          <a:cs typeface="Arial"/>
                        </a:rPr>
                        <a:t>About 50 MN (maximum)</a:t>
                      </a:r>
                      <a:endParaRPr lang="en-US" sz="1800" dirty="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0">
                        <a:lnSpc>
                          <a:spcPct val="115000"/>
                        </a:lnSpc>
                        <a:spcAft>
                          <a:spcPts val="0"/>
                        </a:spcAft>
                      </a:pPr>
                      <a:r>
                        <a:rPr lang="en-US" sz="1800">
                          <a:effectLst/>
                          <a:latin typeface="Times New Roman"/>
                          <a:ea typeface="Times New Roman"/>
                          <a:cs typeface="Arial"/>
                        </a:rPr>
                        <a:t>About 500 MN, or even more.</a:t>
                      </a:r>
                      <a:endParaRPr lang="en-US" sz="18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60400">
                <a:tc>
                  <a:txBody>
                    <a:bodyPr/>
                    <a:lstStyle/>
                    <a:p>
                      <a:pPr algn="just" rtl="0">
                        <a:lnSpc>
                          <a:spcPct val="115000"/>
                        </a:lnSpc>
                        <a:spcAft>
                          <a:spcPts val="0"/>
                        </a:spcAft>
                      </a:pPr>
                      <a:r>
                        <a:rPr lang="en-US" sz="1800">
                          <a:effectLst/>
                          <a:latin typeface="Times New Roman"/>
                          <a:ea typeface="Times New Roman"/>
                          <a:cs typeface="Arial"/>
                        </a:rPr>
                        <a:t>Control</a:t>
                      </a:r>
                      <a:endParaRPr lang="en-US" sz="18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15000"/>
                        </a:lnSpc>
                        <a:spcAft>
                          <a:spcPts val="0"/>
                        </a:spcAft>
                      </a:pPr>
                      <a:r>
                        <a:rPr lang="en-US" sz="1800" dirty="0">
                          <a:effectLst/>
                          <a:latin typeface="Times New Roman"/>
                          <a:ea typeface="Times New Roman"/>
                          <a:cs typeface="Arial"/>
                        </a:rPr>
                        <a:t>Full stroke generally required before reversal.</a:t>
                      </a:r>
                      <a:endParaRPr lang="en-US" sz="1800" dirty="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15000"/>
                        </a:lnSpc>
                        <a:spcAft>
                          <a:spcPts val="0"/>
                        </a:spcAft>
                      </a:pPr>
                      <a:r>
                        <a:rPr lang="en-US" sz="1800">
                          <a:effectLst/>
                          <a:latin typeface="Times New Roman"/>
                          <a:ea typeface="Times New Roman"/>
                          <a:cs typeface="Arial"/>
                        </a:rPr>
                        <a:t>Adjustable, slide reversal possible from any position.</a:t>
                      </a:r>
                      <a:endParaRPr lang="en-US" sz="18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81200">
                <a:tc>
                  <a:txBody>
                    <a:bodyPr/>
                    <a:lstStyle/>
                    <a:p>
                      <a:pPr algn="just" rtl="0">
                        <a:lnSpc>
                          <a:spcPct val="115000"/>
                        </a:lnSpc>
                        <a:spcAft>
                          <a:spcPts val="0"/>
                        </a:spcAft>
                      </a:pPr>
                      <a:r>
                        <a:rPr lang="en-US" sz="1800">
                          <a:effectLst/>
                          <a:latin typeface="Times New Roman"/>
                          <a:ea typeface="Times New Roman"/>
                          <a:cs typeface="Arial"/>
                        </a:rPr>
                        <a:t>Application</a:t>
                      </a:r>
                      <a:endParaRPr lang="en-US" sz="180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15000"/>
                        </a:lnSpc>
                        <a:spcAft>
                          <a:spcPts val="0"/>
                        </a:spcAft>
                      </a:pPr>
                      <a:r>
                        <a:rPr lang="en-US" sz="1800" dirty="0">
                          <a:effectLst/>
                          <a:latin typeface="Times New Roman"/>
                          <a:ea typeface="Times New Roman"/>
                          <a:cs typeface="Arial"/>
                        </a:rPr>
                        <a:t>Operations requiring maximum pressure near bottom of stroke. Cutting operations (blanking ,     shearing, piercing, Forming and drawing to depths of about 100 mm. </a:t>
                      </a:r>
                      <a:endParaRPr lang="en-US" sz="1800" dirty="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15000"/>
                        </a:lnSpc>
                        <a:spcAft>
                          <a:spcPts val="0"/>
                        </a:spcAft>
                      </a:pPr>
                      <a:r>
                        <a:rPr lang="en-US" sz="1800" dirty="0">
                          <a:effectLst/>
                          <a:latin typeface="Times New Roman"/>
                          <a:ea typeface="Times New Roman"/>
                          <a:cs typeface="Arial"/>
                        </a:rPr>
                        <a:t>Operations requiring steady pressure through-out stoke. Deep drawing. Drawing irregular shaped parts. Straightening. Operations requiring variable forces and /or strokes. </a:t>
                      </a:r>
                      <a:endParaRPr lang="en-US" sz="1800" dirty="0">
                        <a:effectLst/>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Rectangle 4"/>
          <p:cNvSpPr/>
          <p:nvPr/>
        </p:nvSpPr>
        <p:spPr>
          <a:xfrm>
            <a:off x="762000" y="228600"/>
            <a:ext cx="6781800" cy="461665"/>
          </a:xfrm>
          <a:prstGeom prst="rect">
            <a:avLst/>
          </a:prstGeom>
        </p:spPr>
        <p:txBody>
          <a:bodyPr wrap="square">
            <a:spAutoFit/>
          </a:bodyPr>
          <a:lstStyle/>
          <a:p>
            <a:r>
              <a:rPr lang="en-US" sz="2400" b="1" dirty="0">
                <a:latin typeface="Times New Roman"/>
                <a:ea typeface="Times New Roman"/>
              </a:rPr>
              <a:t>Comparison of Mechanical and Hydraulic Presses</a:t>
            </a:r>
            <a:endParaRPr lang="en-US" sz="2400" b="1" dirty="0"/>
          </a:p>
        </p:txBody>
      </p:sp>
    </p:spTree>
    <p:extLst>
      <p:ext uri="{BB962C8B-B14F-4D97-AF65-F5344CB8AC3E}">
        <p14:creationId xmlns:p14="http://schemas.microsoft.com/office/powerpoint/2010/main" val="20638653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341488"/>
            <a:ext cx="8077200" cy="2321789"/>
          </a:xfrm>
          <a:prstGeom prst="rect">
            <a:avLst/>
          </a:prstGeom>
        </p:spPr>
        <p:txBody>
          <a:bodyPr wrap="square">
            <a:spAutoFit/>
          </a:bodyPr>
          <a:lstStyle/>
          <a:p>
            <a:pPr algn="just">
              <a:lnSpc>
                <a:spcPct val="115000"/>
              </a:lnSpc>
              <a:spcAft>
                <a:spcPts val="1000"/>
              </a:spcAft>
            </a:pPr>
            <a:r>
              <a:rPr lang="en-US" sz="2000" b="1" u="sng" dirty="0">
                <a:latin typeface="Times New Roman"/>
                <a:ea typeface="Times New Roman"/>
                <a:cs typeface="Arial"/>
              </a:rPr>
              <a:t>4- Press Feeding Devices: </a:t>
            </a:r>
            <a:endParaRPr lang="en-US" sz="2000" dirty="0">
              <a:ea typeface="Times New Roman"/>
              <a:cs typeface="Arial"/>
            </a:endParaRPr>
          </a:p>
          <a:p>
            <a:pPr algn="just">
              <a:lnSpc>
                <a:spcPct val="115000"/>
              </a:lnSpc>
              <a:spcAft>
                <a:spcPts val="1000"/>
              </a:spcAft>
            </a:pPr>
            <a:r>
              <a:rPr lang="en-US" sz="2000" dirty="0">
                <a:latin typeface="Times New Roman"/>
                <a:ea typeface="Times New Roman"/>
                <a:cs typeface="Arial"/>
              </a:rPr>
              <a:t>          Safety is an important consideration in press operation and every precaution must be taken to protect the operator. Material must be tried to be fed to the press that eliminates any chance of the operator having his or her hands near the dies. The use of feeding device allows faster and uniform press feeding in addition to the safety features. </a:t>
            </a:r>
            <a:endParaRPr lang="en-US" sz="2000" dirty="0">
              <a:ea typeface="Times New Roman"/>
              <a:cs typeface="Arial"/>
            </a:endParaRPr>
          </a:p>
        </p:txBody>
      </p:sp>
      <p:sp>
        <p:nvSpPr>
          <p:cNvPr id="3" name="Rectangle 2"/>
          <p:cNvSpPr/>
          <p:nvPr/>
        </p:nvSpPr>
        <p:spPr>
          <a:xfrm>
            <a:off x="304800" y="3048000"/>
            <a:ext cx="8229600" cy="1608582"/>
          </a:xfrm>
          <a:prstGeom prst="rect">
            <a:avLst/>
          </a:prstGeom>
        </p:spPr>
        <p:txBody>
          <a:bodyPr wrap="square">
            <a:spAutoFit/>
          </a:bodyPr>
          <a:lstStyle/>
          <a:p>
            <a:pPr algn="just">
              <a:lnSpc>
                <a:spcPct val="115000"/>
              </a:lnSpc>
              <a:spcAft>
                <a:spcPts val="1000"/>
              </a:spcAft>
            </a:pPr>
            <a:r>
              <a:rPr lang="en-US" sz="2000" u="sng" dirty="0">
                <a:latin typeface="Times New Roman"/>
                <a:ea typeface="Times New Roman"/>
                <a:cs typeface="Arial"/>
              </a:rPr>
              <a:t>4-1  </a:t>
            </a:r>
            <a:r>
              <a:rPr lang="en-US" sz="2000" b="1" u="sng" dirty="0">
                <a:latin typeface="Times New Roman"/>
                <a:ea typeface="Times New Roman"/>
                <a:cs typeface="Arial"/>
              </a:rPr>
              <a:t>Blank and Stamping Feeds. </a:t>
            </a:r>
            <a:endParaRPr lang="en-US" sz="2000" dirty="0">
              <a:ea typeface="Times New Roman"/>
              <a:cs typeface="Arial"/>
            </a:endParaRPr>
          </a:p>
          <a:p>
            <a:pPr algn="just">
              <a:lnSpc>
                <a:spcPct val="115000"/>
              </a:lnSpc>
              <a:spcAft>
                <a:spcPts val="1000"/>
              </a:spcAft>
            </a:pPr>
            <a:r>
              <a:rPr lang="en-US" sz="2000" dirty="0">
                <a:latin typeface="Times New Roman"/>
                <a:ea typeface="Times New Roman"/>
                <a:cs typeface="Arial"/>
              </a:rPr>
              <a:t>Feeding of blanks or previously formed stampings to presses can be done in several ways. Selection of a specific method depends upon factors like </a:t>
            </a:r>
            <a:r>
              <a:rPr lang="en-US" sz="2000" u="sng" dirty="0">
                <a:latin typeface="Times New Roman"/>
                <a:ea typeface="Times New Roman"/>
                <a:cs typeface="Arial"/>
              </a:rPr>
              <a:t>production rate needed</a:t>
            </a:r>
            <a:r>
              <a:rPr lang="en-US" sz="2000" dirty="0">
                <a:latin typeface="Times New Roman"/>
                <a:ea typeface="Times New Roman"/>
                <a:cs typeface="Arial"/>
              </a:rPr>
              <a:t>, </a:t>
            </a:r>
            <a:r>
              <a:rPr lang="en-US" sz="2000" u="sng" dirty="0">
                <a:latin typeface="Times New Roman"/>
                <a:ea typeface="Times New Roman"/>
                <a:cs typeface="Arial"/>
              </a:rPr>
              <a:t>cost</a:t>
            </a:r>
            <a:r>
              <a:rPr lang="en-US" sz="2000" dirty="0">
                <a:latin typeface="Times New Roman"/>
                <a:ea typeface="Times New Roman"/>
                <a:cs typeface="Arial"/>
              </a:rPr>
              <a:t>, and </a:t>
            </a:r>
            <a:r>
              <a:rPr lang="en-US" sz="2000" u="sng" dirty="0">
                <a:latin typeface="Times New Roman"/>
                <a:ea typeface="Times New Roman"/>
                <a:cs typeface="Arial"/>
              </a:rPr>
              <a:t>safety considerations</a:t>
            </a:r>
            <a:r>
              <a:rPr lang="en-US" u="sng" dirty="0">
                <a:latin typeface="Times New Roman"/>
                <a:ea typeface="Times New Roman"/>
                <a:cs typeface="Arial"/>
              </a:rPr>
              <a:t>. </a:t>
            </a:r>
            <a:endParaRPr lang="en-US" sz="1600" dirty="0">
              <a:ea typeface="Times New Roman"/>
              <a:cs typeface="Arial"/>
            </a:endParaRPr>
          </a:p>
        </p:txBody>
      </p:sp>
      <p:sp>
        <p:nvSpPr>
          <p:cNvPr id="4" name="Rectangle 3"/>
          <p:cNvSpPr/>
          <p:nvPr/>
        </p:nvSpPr>
        <p:spPr>
          <a:xfrm>
            <a:off x="914400" y="4800600"/>
            <a:ext cx="1838965" cy="369332"/>
          </a:xfrm>
          <a:prstGeom prst="rect">
            <a:avLst/>
          </a:prstGeom>
        </p:spPr>
        <p:txBody>
          <a:bodyPr wrap="none">
            <a:spAutoFit/>
          </a:bodyPr>
          <a:lstStyle/>
          <a:p>
            <a:r>
              <a:rPr lang="en-US" b="1" i="1" dirty="0" smtClean="0">
                <a:latin typeface="Times New Roman"/>
                <a:ea typeface="Times New Roman"/>
              </a:rPr>
              <a:t>- Manual </a:t>
            </a:r>
            <a:r>
              <a:rPr lang="en-US" b="1" i="1" dirty="0">
                <a:latin typeface="Times New Roman"/>
                <a:ea typeface="Times New Roman"/>
              </a:rPr>
              <a:t>feeding</a:t>
            </a:r>
            <a:endParaRPr lang="en-US" dirty="0"/>
          </a:p>
        </p:txBody>
      </p:sp>
      <p:sp>
        <p:nvSpPr>
          <p:cNvPr id="5" name="Rectangle 4"/>
          <p:cNvSpPr/>
          <p:nvPr/>
        </p:nvSpPr>
        <p:spPr>
          <a:xfrm>
            <a:off x="914400" y="5169932"/>
            <a:ext cx="1676400" cy="369332"/>
          </a:xfrm>
          <a:prstGeom prst="rect">
            <a:avLst/>
          </a:prstGeom>
        </p:spPr>
        <p:txBody>
          <a:bodyPr wrap="square">
            <a:spAutoFit/>
          </a:bodyPr>
          <a:lstStyle/>
          <a:p>
            <a:r>
              <a:rPr lang="en-US" b="1" i="1" dirty="0">
                <a:latin typeface="Times New Roman"/>
                <a:ea typeface="Times New Roman"/>
              </a:rPr>
              <a:t> </a:t>
            </a:r>
            <a:r>
              <a:rPr lang="en-US" b="1" i="1" dirty="0" smtClean="0">
                <a:latin typeface="Times New Roman"/>
                <a:ea typeface="Times New Roman"/>
              </a:rPr>
              <a:t>- Chute </a:t>
            </a:r>
            <a:r>
              <a:rPr lang="en-US" b="1" i="1" dirty="0">
                <a:latin typeface="Times New Roman"/>
                <a:ea typeface="Times New Roman"/>
              </a:rPr>
              <a:t>feeds</a:t>
            </a:r>
            <a:endParaRPr lang="en-US" dirty="0"/>
          </a:p>
        </p:txBody>
      </p:sp>
      <p:sp>
        <p:nvSpPr>
          <p:cNvPr id="6" name="Rectangle 5"/>
          <p:cNvSpPr/>
          <p:nvPr/>
        </p:nvSpPr>
        <p:spPr>
          <a:xfrm>
            <a:off x="914400" y="5539264"/>
            <a:ext cx="1351652" cy="369332"/>
          </a:xfrm>
          <a:prstGeom prst="rect">
            <a:avLst/>
          </a:prstGeom>
        </p:spPr>
        <p:txBody>
          <a:bodyPr wrap="none">
            <a:spAutoFit/>
          </a:bodyPr>
          <a:lstStyle/>
          <a:p>
            <a:r>
              <a:rPr lang="en-US" b="1" i="1" dirty="0">
                <a:latin typeface="Times New Roman"/>
                <a:ea typeface="Times New Roman"/>
              </a:rPr>
              <a:t> -Push feeds</a:t>
            </a:r>
            <a:endParaRPr lang="en-US" dirty="0"/>
          </a:p>
        </p:txBody>
      </p:sp>
      <p:sp>
        <p:nvSpPr>
          <p:cNvPr id="7" name="Rectangle 6"/>
          <p:cNvSpPr/>
          <p:nvPr/>
        </p:nvSpPr>
        <p:spPr>
          <a:xfrm>
            <a:off x="883920" y="5913341"/>
            <a:ext cx="2691763" cy="369332"/>
          </a:xfrm>
          <a:prstGeom prst="rect">
            <a:avLst/>
          </a:prstGeom>
        </p:spPr>
        <p:txBody>
          <a:bodyPr wrap="none">
            <a:spAutoFit/>
          </a:bodyPr>
          <a:lstStyle/>
          <a:p>
            <a:r>
              <a:rPr lang="en-US" b="1" i="1" dirty="0">
                <a:latin typeface="Times New Roman"/>
                <a:ea typeface="Times New Roman"/>
              </a:rPr>
              <a:t> - Lift and transfer devices</a:t>
            </a:r>
            <a:endParaRPr lang="en-US" dirty="0"/>
          </a:p>
        </p:txBody>
      </p:sp>
    </p:spTree>
    <p:extLst>
      <p:ext uri="{BB962C8B-B14F-4D97-AF65-F5344CB8AC3E}">
        <p14:creationId xmlns:p14="http://schemas.microsoft.com/office/powerpoint/2010/main" val="3031012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77091" y="457200"/>
            <a:ext cx="8077200" cy="3994042"/>
          </a:xfrm>
          <a:prstGeom prst="rect">
            <a:avLst/>
          </a:prstGeom>
        </p:spPr>
        <p:txBody>
          <a:bodyPr wrap="square">
            <a:spAutoFit/>
          </a:bodyPr>
          <a:lstStyle/>
          <a:p>
            <a:pPr algn="just">
              <a:lnSpc>
                <a:spcPct val="115000"/>
              </a:lnSpc>
              <a:spcAft>
                <a:spcPts val="1000"/>
              </a:spcAft>
            </a:pPr>
            <a:r>
              <a:rPr lang="en-US" sz="2000" u="sng" dirty="0">
                <a:latin typeface="Times New Roman"/>
                <a:ea typeface="Times New Roman"/>
                <a:cs typeface="Arial"/>
              </a:rPr>
              <a:t>4-2  </a:t>
            </a:r>
            <a:r>
              <a:rPr lang="en-US" sz="2000" b="1" u="sng" dirty="0">
                <a:latin typeface="Times New Roman"/>
                <a:ea typeface="Times New Roman"/>
                <a:cs typeface="Arial"/>
              </a:rPr>
              <a:t>Dial Feeds. </a:t>
            </a:r>
            <a:endParaRPr lang="en-US" sz="2000" dirty="0">
              <a:ea typeface="Times New Roman"/>
              <a:cs typeface="Arial"/>
            </a:endParaRPr>
          </a:p>
          <a:p>
            <a:pPr algn="just">
              <a:lnSpc>
                <a:spcPct val="115000"/>
              </a:lnSpc>
              <a:spcAft>
                <a:spcPts val="1000"/>
              </a:spcAft>
            </a:pPr>
            <a:r>
              <a:rPr lang="en-US" sz="2000" dirty="0">
                <a:latin typeface="Times New Roman"/>
                <a:ea typeface="Times New Roman"/>
                <a:cs typeface="Arial"/>
              </a:rPr>
              <a:t>Dial feeds consist of rotary indexing tables (or turntables) having fixtures for holding </a:t>
            </a:r>
            <a:r>
              <a:rPr lang="en-US" sz="2000" dirty="0" err="1">
                <a:latin typeface="Times New Roman"/>
                <a:ea typeface="Times New Roman"/>
                <a:cs typeface="Arial"/>
              </a:rPr>
              <a:t>workpiecs</a:t>
            </a:r>
            <a:r>
              <a:rPr lang="en-US" sz="2000" dirty="0">
                <a:latin typeface="Times New Roman"/>
                <a:ea typeface="Times New Roman"/>
                <a:cs typeface="Arial"/>
              </a:rPr>
              <a:t> as they are taken to the press tooling. Parts are placed in the fixtures at the loading station (which are located away from the place of press operation) manually or by other means like chutes, hoppers, vibratory feeders, robots etc. Such feeds are being increasingly used because of higher safety and productivity associated with them. </a:t>
            </a:r>
            <a:endParaRPr lang="en-US" sz="2000" dirty="0">
              <a:ea typeface="Times New Roman"/>
              <a:cs typeface="Arial"/>
            </a:endParaRPr>
          </a:p>
          <a:p>
            <a:pPr algn="just">
              <a:lnSpc>
                <a:spcPct val="115000"/>
              </a:lnSpc>
              <a:spcAft>
                <a:spcPts val="1000"/>
              </a:spcAft>
            </a:pPr>
            <a:r>
              <a:rPr lang="en-US" sz="2000" u="sng" dirty="0">
                <a:latin typeface="Times New Roman"/>
                <a:ea typeface="Times New Roman"/>
                <a:cs typeface="Arial"/>
              </a:rPr>
              <a:t>4-3  </a:t>
            </a:r>
            <a:r>
              <a:rPr lang="en-US" sz="2000" b="1" u="sng" dirty="0">
                <a:latin typeface="Times New Roman"/>
                <a:ea typeface="Times New Roman"/>
                <a:cs typeface="Arial"/>
              </a:rPr>
              <a:t>Coil Stock Feed. </a:t>
            </a:r>
            <a:endParaRPr lang="en-US" sz="2000" dirty="0">
              <a:ea typeface="Times New Roman"/>
              <a:cs typeface="Arial"/>
            </a:endParaRPr>
          </a:p>
          <a:p>
            <a:pPr algn="just">
              <a:lnSpc>
                <a:spcPct val="115000"/>
              </a:lnSpc>
              <a:spcAft>
                <a:spcPts val="1000"/>
              </a:spcAft>
            </a:pPr>
            <a:r>
              <a:rPr lang="en-US" sz="2000" dirty="0">
                <a:latin typeface="Times New Roman"/>
                <a:ea typeface="Times New Roman"/>
                <a:cs typeface="Arial"/>
              </a:rPr>
              <a:t>Two main classifications of automatic press feeds for coil stock are slide (or gripper) and roll feeds. Both of these may be press or independently driven. </a:t>
            </a:r>
            <a:endParaRPr lang="en-US" sz="2000" dirty="0">
              <a:ea typeface="Times New Roman"/>
              <a:cs typeface="Arial"/>
            </a:endParaRPr>
          </a:p>
        </p:txBody>
      </p:sp>
      <p:sp>
        <p:nvSpPr>
          <p:cNvPr id="3" name="Rectangle 2"/>
          <p:cNvSpPr/>
          <p:nvPr/>
        </p:nvSpPr>
        <p:spPr>
          <a:xfrm>
            <a:off x="681445" y="4648200"/>
            <a:ext cx="2601994" cy="369332"/>
          </a:xfrm>
          <a:prstGeom prst="rect">
            <a:avLst/>
          </a:prstGeom>
        </p:spPr>
        <p:txBody>
          <a:bodyPr wrap="none">
            <a:spAutoFit/>
          </a:bodyPr>
          <a:lstStyle/>
          <a:p>
            <a:r>
              <a:rPr lang="en-US" b="1" i="1" dirty="0">
                <a:latin typeface="Times New Roman"/>
                <a:ea typeface="Times New Roman"/>
              </a:rPr>
              <a:t>a- Mechanical slide feeds</a:t>
            </a:r>
            <a:endParaRPr lang="en-US" dirty="0"/>
          </a:p>
        </p:txBody>
      </p:sp>
      <p:sp>
        <p:nvSpPr>
          <p:cNvPr id="4" name="Rectangle 3"/>
          <p:cNvSpPr/>
          <p:nvPr/>
        </p:nvSpPr>
        <p:spPr>
          <a:xfrm>
            <a:off x="683622" y="5048403"/>
            <a:ext cx="2044149" cy="369332"/>
          </a:xfrm>
          <a:prstGeom prst="rect">
            <a:avLst/>
          </a:prstGeom>
        </p:spPr>
        <p:txBody>
          <a:bodyPr wrap="none">
            <a:spAutoFit/>
          </a:bodyPr>
          <a:lstStyle/>
          <a:p>
            <a:r>
              <a:rPr lang="en-US" b="1" i="1" dirty="0">
                <a:latin typeface="Times New Roman"/>
                <a:ea typeface="Times New Roman"/>
              </a:rPr>
              <a:t>b- Hitch – type feed</a:t>
            </a:r>
            <a:endParaRPr lang="en-US" dirty="0"/>
          </a:p>
        </p:txBody>
      </p:sp>
      <p:sp>
        <p:nvSpPr>
          <p:cNvPr id="5" name="Rectangle 4"/>
          <p:cNvSpPr/>
          <p:nvPr/>
        </p:nvSpPr>
        <p:spPr>
          <a:xfrm>
            <a:off x="648788" y="5560423"/>
            <a:ext cx="2486578" cy="369332"/>
          </a:xfrm>
          <a:prstGeom prst="rect">
            <a:avLst/>
          </a:prstGeom>
        </p:spPr>
        <p:txBody>
          <a:bodyPr wrap="none">
            <a:spAutoFit/>
          </a:bodyPr>
          <a:lstStyle/>
          <a:p>
            <a:r>
              <a:rPr lang="en-US" b="1" i="1" dirty="0">
                <a:latin typeface="Times New Roman"/>
                <a:ea typeface="Times New Roman"/>
              </a:rPr>
              <a:t>c- Pneumatic slide feeds</a:t>
            </a:r>
            <a:endParaRPr lang="en-US" dirty="0"/>
          </a:p>
        </p:txBody>
      </p:sp>
      <p:sp>
        <p:nvSpPr>
          <p:cNvPr id="6" name="Rectangle 5"/>
          <p:cNvSpPr/>
          <p:nvPr/>
        </p:nvSpPr>
        <p:spPr>
          <a:xfrm>
            <a:off x="762000" y="6019800"/>
            <a:ext cx="1377300" cy="369332"/>
          </a:xfrm>
          <a:prstGeom prst="rect">
            <a:avLst/>
          </a:prstGeom>
        </p:spPr>
        <p:txBody>
          <a:bodyPr wrap="none">
            <a:spAutoFit/>
          </a:bodyPr>
          <a:lstStyle/>
          <a:p>
            <a:r>
              <a:rPr lang="en-US" b="1" i="1" dirty="0">
                <a:latin typeface="Times New Roman"/>
                <a:ea typeface="Times New Roman"/>
              </a:rPr>
              <a:t>d- Roll feeds</a:t>
            </a:r>
            <a:endParaRPr lang="en-US" dirty="0"/>
          </a:p>
        </p:txBody>
      </p:sp>
    </p:spTree>
    <p:extLst>
      <p:ext uri="{BB962C8B-B14F-4D97-AF65-F5344CB8AC3E}">
        <p14:creationId xmlns:p14="http://schemas.microsoft.com/office/powerpoint/2010/main" val="41070599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381000"/>
            <a:ext cx="7391400" cy="1472711"/>
          </a:xfrm>
          <a:prstGeom prst="rect">
            <a:avLst/>
          </a:prstGeom>
        </p:spPr>
        <p:txBody>
          <a:bodyPr wrap="square">
            <a:spAutoFit/>
          </a:bodyPr>
          <a:lstStyle/>
          <a:p>
            <a:pPr algn="just">
              <a:lnSpc>
                <a:spcPct val="115000"/>
              </a:lnSpc>
            </a:pPr>
            <a:r>
              <a:rPr lang="en-US" sz="2400" b="1" dirty="0">
                <a:latin typeface="Times New Roman"/>
                <a:ea typeface="Times New Roman"/>
                <a:cs typeface="Arial"/>
              </a:rPr>
              <a:t>2-Presses Classification. </a:t>
            </a:r>
            <a:endParaRPr lang="en-US" sz="2400" dirty="0">
              <a:ea typeface="Times New Roman"/>
              <a:cs typeface="Arial"/>
            </a:endParaRPr>
          </a:p>
          <a:p>
            <a:pPr algn="just">
              <a:lnSpc>
                <a:spcPct val="115000"/>
              </a:lnSpc>
              <a:spcAft>
                <a:spcPts val="1000"/>
              </a:spcAft>
            </a:pPr>
            <a:r>
              <a:rPr lang="en-US" dirty="0">
                <a:latin typeface="Times New Roman"/>
                <a:ea typeface="Times New Roman"/>
                <a:cs typeface="Arial"/>
              </a:rPr>
              <a:t>          Types of presses for sheet metal working can be </a:t>
            </a:r>
            <a:r>
              <a:rPr lang="en-US" b="1" dirty="0">
                <a:latin typeface="Times New Roman"/>
                <a:ea typeface="Times New Roman"/>
                <a:cs typeface="Arial"/>
              </a:rPr>
              <a:t>classified by one or a combination of characteristics</a:t>
            </a:r>
            <a:r>
              <a:rPr lang="en-US" dirty="0">
                <a:latin typeface="Times New Roman"/>
                <a:ea typeface="Times New Roman"/>
                <a:cs typeface="Arial"/>
              </a:rPr>
              <a:t>, </a:t>
            </a:r>
            <a:r>
              <a:rPr lang="en-US" u="sng" dirty="0">
                <a:latin typeface="Times New Roman"/>
                <a:ea typeface="Times New Roman"/>
                <a:cs typeface="Arial"/>
              </a:rPr>
              <a:t>such as source of power</a:t>
            </a:r>
            <a:r>
              <a:rPr lang="en-US" dirty="0">
                <a:latin typeface="Times New Roman"/>
                <a:ea typeface="Times New Roman"/>
                <a:cs typeface="Arial"/>
              </a:rPr>
              <a:t>, </a:t>
            </a:r>
            <a:r>
              <a:rPr lang="en-US" u="sng" dirty="0">
                <a:latin typeface="Times New Roman"/>
                <a:ea typeface="Times New Roman"/>
                <a:cs typeface="Arial"/>
              </a:rPr>
              <a:t>number of slides</a:t>
            </a:r>
            <a:r>
              <a:rPr lang="en-US" dirty="0">
                <a:latin typeface="Times New Roman"/>
                <a:ea typeface="Times New Roman"/>
                <a:cs typeface="Arial"/>
              </a:rPr>
              <a:t>, </a:t>
            </a:r>
            <a:r>
              <a:rPr lang="en-US" u="sng" dirty="0">
                <a:latin typeface="Times New Roman"/>
                <a:ea typeface="Times New Roman"/>
                <a:cs typeface="Arial"/>
              </a:rPr>
              <a:t>type of frame</a:t>
            </a:r>
            <a:r>
              <a:rPr lang="en-US" dirty="0">
                <a:latin typeface="Times New Roman"/>
                <a:ea typeface="Times New Roman"/>
                <a:cs typeface="Arial"/>
              </a:rPr>
              <a:t> and </a:t>
            </a:r>
            <a:r>
              <a:rPr lang="en-US" u="sng" dirty="0">
                <a:latin typeface="Times New Roman"/>
                <a:ea typeface="Times New Roman"/>
                <a:cs typeface="Arial"/>
              </a:rPr>
              <a:t>construction</a:t>
            </a:r>
            <a:r>
              <a:rPr lang="en-US" dirty="0">
                <a:latin typeface="Times New Roman"/>
                <a:ea typeface="Times New Roman"/>
                <a:cs typeface="Arial"/>
              </a:rPr>
              <a:t>, </a:t>
            </a:r>
            <a:r>
              <a:rPr lang="en-US" u="sng" dirty="0">
                <a:latin typeface="Times New Roman"/>
                <a:ea typeface="Times New Roman"/>
                <a:cs typeface="Arial"/>
              </a:rPr>
              <a:t>type of drive</a:t>
            </a:r>
            <a:r>
              <a:rPr lang="en-US" dirty="0">
                <a:latin typeface="Times New Roman"/>
                <a:ea typeface="Times New Roman"/>
                <a:cs typeface="Arial"/>
              </a:rPr>
              <a:t>, and </a:t>
            </a:r>
            <a:r>
              <a:rPr lang="en-US" u="sng" dirty="0">
                <a:latin typeface="Times New Roman"/>
                <a:ea typeface="Times New Roman"/>
                <a:cs typeface="Arial"/>
              </a:rPr>
              <a:t>intended applications</a:t>
            </a:r>
            <a:r>
              <a:rPr lang="en-US" dirty="0">
                <a:latin typeface="Times New Roman"/>
                <a:ea typeface="Times New Roman"/>
                <a:cs typeface="Arial"/>
              </a:rPr>
              <a:t>. </a:t>
            </a:r>
            <a:endParaRPr lang="en-US" sz="1600" dirty="0">
              <a:ea typeface="Times New Roman"/>
              <a:cs typeface="Arial"/>
            </a:endParaRPr>
          </a:p>
        </p:txBody>
      </p:sp>
      <p:sp>
        <p:nvSpPr>
          <p:cNvPr id="3" name="Rectangle 2"/>
          <p:cNvSpPr/>
          <p:nvPr/>
        </p:nvSpPr>
        <p:spPr>
          <a:xfrm>
            <a:off x="533400" y="2057400"/>
            <a:ext cx="6248400" cy="410882"/>
          </a:xfrm>
          <a:prstGeom prst="rect">
            <a:avLst/>
          </a:prstGeom>
        </p:spPr>
        <p:txBody>
          <a:bodyPr wrap="square">
            <a:spAutoFit/>
          </a:bodyPr>
          <a:lstStyle/>
          <a:p>
            <a:pPr algn="just">
              <a:lnSpc>
                <a:spcPct val="115000"/>
              </a:lnSpc>
              <a:spcAft>
                <a:spcPts val="1000"/>
              </a:spcAft>
            </a:pPr>
            <a:r>
              <a:rPr lang="en-US" b="1" u="sng" dirty="0">
                <a:latin typeface="Times New Roman"/>
                <a:ea typeface="Times New Roman"/>
                <a:cs typeface="Arial"/>
              </a:rPr>
              <a:t>2-1Classification on the basis of source of power. </a:t>
            </a:r>
            <a:endParaRPr lang="en-US" sz="1600" dirty="0">
              <a:ea typeface="Times New Roman"/>
              <a:cs typeface="Arial"/>
            </a:endParaRPr>
          </a:p>
        </p:txBody>
      </p:sp>
      <p:sp>
        <p:nvSpPr>
          <p:cNvPr id="4" name="Rectangle 3"/>
          <p:cNvSpPr/>
          <p:nvPr/>
        </p:nvSpPr>
        <p:spPr>
          <a:xfrm>
            <a:off x="533400" y="2590800"/>
            <a:ext cx="8382000" cy="1494768"/>
          </a:xfrm>
          <a:prstGeom prst="rect">
            <a:avLst/>
          </a:prstGeom>
        </p:spPr>
        <p:txBody>
          <a:bodyPr wrap="square">
            <a:spAutoFit/>
          </a:bodyPr>
          <a:lstStyle/>
          <a:p>
            <a:pPr marL="342900" lvl="0" indent="-342900" algn="just">
              <a:lnSpc>
                <a:spcPct val="115000"/>
              </a:lnSpc>
              <a:spcAft>
                <a:spcPts val="1000"/>
              </a:spcAft>
              <a:buSzPts val="1000"/>
              <a:buFont typeface="Symbol"/>
              <a:buChar char=""/>
              <a:tabLst>
                <a:tab pos="457200" algn="l"/>
              </a:tabLst>
            </a:pPr>
            <a:r>
              <a:rPr lang="en-US" b="1" dirty="0">
                <a:latin typeface="Times New Roman"/>
                <a:ea typeface="Times New Roman"/>
                <a:cs typeface="Arial"/>
              </a:rPr>
              <a:t>Manual Presses</a:t>
            </a:r>
            <a:r>
              <a:rPr lang="en-US" dirty="0">
                <a:latin typeface="Times New Roman"/>
                <a:ea typeface="Times New Roman"/>
                <a:cs typeface="Arial"/>
              </a:rPr>
              <a:t>. These are either hand or foot operated through levers, screws or gears. A common press of this type is the arbor press used for assembly operations. </a:t>
            </a:r>
            <a:endParaRPr lang="en-US" sz="1600" dirty="0">
              <a:ea typeface="Times New Roman"/>
              <a:cs typeface="Arial"/>
            </a:endParaRPr>
          </a:p>
          <a:p>
            <a:pPr marL="342900" lvl="0" indent="-342900" algn="just">
              <a:lnSpc>
                <a:spcPct val="115000"/>
              </a:lnSpc>
              <a:spcAft>
                <a:spcPts val="1000"/>
              </a:spcAft>
              <a:buSzPts val="1000"/>
              <a:buFont typeface="Symbol"/>
              <a:buChar char=""/>
              <a:tabLst>
                <a:tab pos="457200" algn="l"/>
              </a:tabLst>
            </a:pPr>
            <a:r>
              <a:rPr lang="en-US" b="1" dirty="0">
                <a:latin typeface="Times New Roman"/>
                <a:ea typeface="Times New Roman"/>
                <a:cs typeface="Arial"/>
              </a:rPr>
              <a:t>Mechanical presses</a:t>
            </a:r>
            <a:r>
              <a:rPr lang="en-US" dirty="0">
                <a:latin typeface="Times New Roman"/>
                <a:ea typeface="Times New Roman"/>
                <a:cs typeface="Arial"/>
              </a:rPr>
              <a:t>. These presses utilize flywheel energy which is transferred to the work piece by gears, cranks, eccentrics, or levers. </a:t>
            </a:r>
            <a:endParaRPr lang="en-US" sz="1600" dirty="0">
              <a:ea typeface="Times New Roman"/>
              <a:cs typeface="Arial"/>
            </a:endParaRPr>
          </a:p>
        </p:txBody>
      </p:sp>
      <p:sp>
        <p:nvSpPr>
          <p:cNvPr id="5" name="Rectangle 4"/>
          <p:cNvSpPr/>
          <p:nvPr/>
        </p:nvSpPr>
        <p:spPr>
          <a:xfrm>
            <a:off x="418011" y="4085568"/>
            <a:ext cx="8534400" cy="2131866"/>
          </a:xfrm>
          <a:prstGeom prst="rect">
            <a:avLst/>
          </a:prstGeom>
        </p:spPr>
        <p:txBody>
          <a:bodyPr wrap="square">
            <a:spAutoFit/>
          </a:bodyPr>
          <a:lstStyle/>
          <a:p>
            <a:pPr marL="342900" lvl="0" indent="-342900" algn="just">
              <a:lnSpc>
                <a:spcPct val="115000"/>
              </a:lnSpc>
              <a:spcAft>
                <a:spcPts val="1000"/>
              </a:spcAft>
              <a:buSzPts val="1000"/>
              <a:buFont typeface="Symbol"/>
              <a:buChar char=""/>
              <a:tabLst>
                <a:tab pos="457200" algn="l"/>
              </a:tabLst>
            </a:pPr>
            <a:r>
              <a:rPr lang="en-US" b="1" dirty="0">
                <a:latin typeface="Times New Roman"/>
                <a:ea typeface="Times New Roman"/>
                <a:cs typeface="Arial"/>
              </a:rPr>
              <a:t>Hydraulic Presses</a:t>
            </a:r>
            <a:r>
              <a:rPr lang="en-US" dirty="0">
                <a:latin typeface="Times New Roman"/>
                <a:ea typeface="Times New Roman"/>
                <a:cs typeface="Arial"/>
              </a:rPr>
              <a:t>. These presses provide working force through the application of fluid pressure on a piston by means of pumps, valves, intensifiers, and accumulators. These presses have better performance and reliability than mechanical presses. </a:t>
            </a:r>
            <a:endParaRPr lang="en-US" sz="1600" dirty="0">
              <a:ea typeface="Times New Roman"/>
              <a:cs typeface="Arial"/>
            </a:endParaRPr>
          </a:p>
          <a:p>
            <a:pPr marL="342900" lvl="0" indent="-342900" algn="just">
              <a:lnSpc>
                <a:spcPct val="115000"/>
              </a:lnSpc>
              <a:spcAft>
                <a:spcPts val="1000"/>
              </a:spcAft>
              <a:buSzPts val="1000"/>
              <a:buFont typeface="Symbol"/>
              <a:buChar char=""/>
              <a:tabLst>
                <a:tab pos="457200" algn="l"/>
              </a:tabLst>
            </a:pPr>
            <a:r>
              <a:rPr lang="en-US" b="1" dirty="0">
                <a:latin typeface="Times New Roman"/>
                <a:ea typeface="Times New Roman"/>
                <a:cs typeface="Arial"/>
              </a:rPr>
              <a:t>Pneumatic Presses</a:t>
            </a:r>
            <a:r>
              <a:rPr lang="en-US" dirty="0">
                <a:latin typeface="Times New Roman"/>
                <a:ea typeface="Times New Roman"/>
                <a:cs typeface="Arial"/>
              </a:rPr>
              <a:t>. These presses utilize air cylinders to exert the required force. These are generally smaller in size and capacity than hydraulic or mechanical presses, and therefore find use for light duty operations only. </a:t>
            </a:r>
            <a:endParaRPr lang="en-US" sz="1600" dirty="0">
              <a:ea typeface="Times New Roman"/>
              <a:cs typeface="Arial"/>
            </a:endParaRPr>
          </a:p>
        </p:txBody>
      </p:sp>
    </p:spTree>
    <p:extLst>
      <p:ext uri="{BB962C8B-B14F-4D97-AF65-F5344CB8AC3E}">
        <p14:creationId xmlns:p14="http://schemas.microsoft.com/office/powerpoint/2010/main" val="33558706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063" y="152400"/>
            <a:ext cx="9144000" cy="4927631"/>
          </a:xfrm>
          <a:prstGeom prst="rect">
            <a:avLst/>
          </a:prstGeom>
        </p:spPr>
        <p:txBody>
          <a:bodyPr wrap="square">
            <a:spAutoFit/>
          </a:bodyPr>
          <a:lstStyle/>
          <a:p>
            <a:pPr algn="just">
              <a:lnSpc>
                <a:spcPct val="115000"/>
              </a:lnSpc>
              <a:spcAft>
                <a:spcPts val="1000"/>
              </a:spcAft>
            </a:pPr>
            <a:r>
              <a:rPr lang="en-US" sz="2000" b="1" u="sng" dirty="0">
                <a:latin typeface="Times New Roman"/>
                <a:ea typeface="Times New Roman"/>
                <a:cs typeface="Arial"/>
              </a:rPr>
              <a:t>2-2 Classification on the basis of number of slides. </a:t>
            </a:r>
            <a:endParaRPr lang="en-US" sz="2000" dirty="0">
              <a:ea typeface="Times New Roman"/>
              <a:cs typeface="Arial"/>
            </a:endParaRPr>
          </a:p>
          <a:p>
            <a:pPr marL="342900" lvl="0" indent="-342900" algn="just">
              <a:lnSpc>
                <a:spcPct val="115000"/>
              </a:lnSpc>
              <a:spcAft>
                <a:spcPts val="1000"/>
              </a:spcAft>
              <a:buSzPts val="1000"/>
              <a:buFont typeface="Symbol"/>
              <a:buChar char=""/>
              <a:tabLst>
                <a:tab pos="457200" algn="l"/>
              </a:tabLst>
            </a:pPr>
            <a:r>
              <a:rPr lang="en-US" sz="2000" b="1" dirty="0">
                <a:latin typeface="Times New Roman"/>
                <a:ea typeface="Times New Roman"/>
                <a:cs typeface="Arial"/>
              </a:rPr>
              <a:t>Single Action Presses</a:t>
            </a:r>
            <a:r>
              <a:rPr lang="en-US" sz="2000" dirty="0">
                <a:latin typeface="Times New Roman"/>
                <a:ea typeface="Times New Roman"/>
                <a:cs typeface="Arial"/>
              </a:rPr>
              <a:t>. A single action press has one reciprocation slide that carries the tool for the metal forming operation. The press has a fixed bed. It is the most widely used press for operations like blanking, coining, embossing, and drawing. </a:t>
            </a:r>
            <a:endParaRPr lang="en-US" sz="2000" dirty="0">
              <a:ea typeface="Times New Roman"/>
              <a:cs typeface="Arial"/>
            </a:endParaRPr>
          </a:p>
          <a:p>
            <a:pPr marL="342900" lvl="0" indent="-342900" algn="just">
              <a:lnSpc>
                <a:spcPct val="115000"/>
              </a:lnSpc>
              <a:spcAft>
                <a:spcPts val="1000"/>
              </a:spcAft>
              <a:buSzPts val="1000"/>
              <a:buFont typeface="Symbol"/>
              <a:buChar char=""/>
              <a:tabLst>
                <a:tab pos="457200" algn="l"/>
              </a:tabLst>
            </a:pPr>
            <a:r>
              <a:rPr lang="en-US" sz="2000" b="1" dirty="0">
                <a:latin typeface="Times New Roman"/>
                <a:ea typeface="Times New Roman"/>
                <a:cs typeface="Arial"/>
              </a:rPr>
              <a:t>Double Action Presses</a:t>
            </a:r>
            <a:r>
              <a:rPr lang="en-US" sz="2000" dirty="0">
                <a:latin typeface="Times New Roman"/>
                <a:ea typeface="Times New Roman"/>
                <a:cs typeface="Arial"/>
              </a:rPr>
              <a:t>. A double action press has two slides moving in the same direction against a fixed bed. It is more suitable for drawing operations, especially deep drawing, than single action press. For this reason, its two slides are generally referred to as outer blank holder slide and the inner draw slide. The blank holder slide is a hollow rectangle, while the inner slide is a solid rectangle that reciprocates within the blank holder. The blank holder slide has a shorter stroke and dwells at the bottom end of its stroke, before the punch mounted on the inner slide touches the </a:t>
            </a:r>
            <a:r>
              <a:rPr lang="en-US" sz="2000" dirty="0" err="1">
                <a:latin typeface="Times New Roman"/>
                <a:ea typeface="Times New Roman"/>
                <a:cs typeface="Arial"/>
              </a:rPr>
              <a:t>workpiece</a:t>
            </a:r>
            <a:r>
              <a:rPr lang="en-US" sz="2000" dirty="0">
                <a:latin typeface="Times New Roman"/>
                <a:ea typeface="Times New Roman"/>
                <a:cs typeface="Arial"/>
              </a:rPr>
              <a:t>. In this way, practically the complete capacity of the press is available for drawing operation. </a:t>
            </a:r>
            <a:endParaRPr lang="en-US" sz="2000" dirty="0">
              <a:ea typeface="Times New Roman"/>
              <a:cs typeface="Arial"/>
            </a:endParaRPr>
          </a:p>
        </p:txBody>
      </p:sp>
      <p:sp>
        <p:nvSpPr>
          <p:cNvPr id="3" name="Rectangle 2"/>
          <p:cNvSpPr/>
          <p:nvPr/>
        </p:nvSpPr>
        <p:spPr>
          <a:xfrm>
            <a:off x="139337" y="5040329"/>
            <a:ext cx="8991600" cy="1813317"/>
          </a:xfrm>
          <a:prstGeom prst="rect">
            <a:avLst/>
          </a:prstGeom>
        </p:spPr>
        <p:txBody>
          <a:bodyPr wrap="square">
            <a:spAutoFit/>
          </a:bodyPr>
          <a:lstStyle/>
          <a:p>
            <a:pPr algn="just">
              <a:lnSpc>
                <a:spcPct val="115000"/>
              </a:lnSpc>
              <a:spcAft>
                <a:spcPts val="1000"/>
              </a:spcAft>
            </a:pPr>
            <a:r>
              <a:rPr lang="en-US" dirty="0">
                <a:latin typeface="Times New Roman"/>
                <a:ea typeface="Times New Roman"/>
                <a:cs typeface="Arial"/>
              </a:rPr>
              <a:t>Another advantage of double action press is that the four corners of the blank holder are individually adjustable. This permits the application of non uniform forces on the work if needed. </a:t>
            </a:r>
            <a:endParaRPr lang="en-US" sz="1600" dirty="0">
              <a:ea typeface="Times New Roman"/>
              <a:cs typeface="Arial"/>
            </a:endParaRPr>
          </a:p>
          <a:p>
            <a:pPr algn="just">
              <a:lnSpc>
                <a:spcPct val="115000"/>
              </a:lnSpc>
              <a:spcAft>
                <a:spcPts val="1000"/>
              </a:spcAft>
            </a:pPr>
            <a:r>
              <a:rPr lang="en-US" dirty="0">
                <a:latin typeface="Times New Roman"/>
                <a:ea typeface="Times New Roman"/>
                <a:cs typeface="Arial"/>
              </a:rPr>
              <a:t>A double action press is widely used for deep drawing operations and irregular shaped stampings. </a:t>
            </a:r>
            <a:endParaRPr lang="en-US" sz="1600" dirty="0">
              <a:ea typeface="Times New Roman"/>
              <a:cs typeface="Arial"/>
            </a:endParaRPr>
          </a:p>
        </p:txBody>
      </p:sp>
    </p:spTree>
    <p:extLst>
      <p:ext uri="{BB962C8B-B14F-4D97-AF65-F5344CB8AC3E}">
        <p14:creationId xmlns:p14="http://schemas.microsoft.com/office/powerpoint/2010/main" val="13485084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151180"/>
            <a:ext cx="8305800" cy="3038589"/>
          </a:xfrm>
          <a:prstGeom prst="rect">
            <a:avLst/>
          </a:prstGeom>
        </p:spPr>
        <p:txBody>
          <a:bodyPr wrap="square">
            <a:spAutoFit/>
          </a:bodyPr>
          <a:lstStyle/>
          <a:p>
            <a:pPr marL="342900" lvl="0" indent="-342900" algn="just">
              <a:lnSpc>
                <a:spcPct val="115000"/>
              </a:lnSpc>
              <a:spcAft>
                <a:spcPts val="1000"/>
              </a:spcAft>
              <a:buSzPts val="1000"/>
              <a:buFont typeface="Symbol"/>
              <a:buChar char=""/>
              <a:tabLst>
                <a:tab pos="457200" algn="l"/>
              </a:tabLst>
            </a:pPr>
            <a:r>
              <a:rPr lang="en-US" sz="2400" b="1" dirty="0">
                <a:latin typeface="Times New Roman"/>
                <a:ea typeface="Times New Roman"/>
                <a:cs typeface="Arial"/>
              </a:rPr>
              <a:t>Triple Action Presses</a:t>
            </a:r>
            <a:r>
              <a:rPr lang="en-US" sz="2400" dirty="0">
                <a:latin typeface="Times New Roman"/>
                <a:ea typeface="Times New Roman"/>
                <a:cs typeface="Arial"/>
              </a:rPr>
              <a:t>. A triple action press has three moving slides. Two slides (the blank holder and the inner slide) move in the same direction as in a double – action press and the third or lower slide moves upward through the fixed bed in a direction opposite to that of the other two slides. This action allows reverse – drawing, forming or bending operations against the inner slide while both upper actions are dwelling. </a:t>
            </a:r>
            <a:endParaRPr lang="en-US" sz="2400" dirty="0">
              <a:ea typeface="Times New Roman"/>
              <a:cs typeface="Arial"/>
            </a:endParaRPr>
          </a:p>
        </p:txBody>
      </p:sp>
      <p:sp>
        <p:nvSpPr>
          <p:cNvPr id="3" name="Rectangle 2"/>
          <p:cNvSpPr/>
          <p:nvPr/>
        </p:nvSpPr>
        <p:spPr>
          <a:xfrm>
            <a:off x="533400" y="3232539"/>
            <a:ext cx="8077200" cy="907749"/>
          </a:xfrm>
          <a:prstGeom prst="rect">
            <a:avLst/>
          </a:prstGeom>
        </p:spPr>
        <p:txBody>
          <a:bodyPr wrap="square">
            <a:spAutoFit/>
          </a:bodyPr>
          <a:lstStyle/>
          <a:p>
            <a:pPr algn="just">
              <a:lnSpc>
                <a:spcPct val="115000"/>
              </a:lnSpc>
              <a:spcAft>
                <a:spcPts val="1000"/>
              </a:spcAft>
            </a:pPr>
            <a:r>
              <a:rPr lang="en-US" sz="2400" dirty="0">
                <a:latin typeface="Times New Roman"/>
                <a:ea typeface="Times New Roman"/>
                <a:cs typeface="Arial"/>
              </a:rPr>
              <a:t>Cycle time for a triple – action press is longer than for a double – action press because of the time required for the third action.</a:t>
            </a:r>
          </a:p>
        </p:txBody>
      </p:sp>
    </p:spTree>
    <p:extLst>
      <p:ext uri="{BB962C8B-B14F-4D97-AF65-F5344CB8AC3E}">
        <p14:creationId xmlns:p14="http://schemas.microsoft.com/office/powerpoint/2010/main" val="40779457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304800"/>
            <a:ext cx="8153400" cy="517065"/>
          </a:xfrm>
          <a:prstGeom prst="rect">
            <a:avLst/>
          </a:prstGeom>
        </p:spPr>
        <p:txBody>
          <a:bodyPr wrap="square">
            <a:spAutoFit/>
          </a:bodyPr>
          <a:lstStyle/>
          <a:p>
            <a:pPr algn="just">
              <a:lnSpc>
                <a:spcPct val="115000"/>
              </a:lnSpc>
              <a:spcAft>
                <a:spcPts val="1000"/>
              </a:spcAft>
            </a:pPr>
            <a:r>
              <a:rPr lang="en-US" sz="2400" b="1" u="sng" dirty="0">
                <a:latin typeface="Times New Roman"/>
                <a:ea typeface="Times New Roman"/>
                <a:cs typeface="Arial"/>
              </a:rPr>
              <a:t>2-3 Classification on the basis of frame and construction. </a:t>
            </a:r>
            <a:endParaRPr lang="en-US" sz="2400" dirty="0">
              <a:ea typeface="Times New Roman"/>
              <a:cs typeface="Arial"/>
            </a:endParaRPr>
          </a:p>
        </p:txBody>
      </p:sp>
      <p:sp>
        <p:nvSpPr>
          <p:cNvPr id="3" name="Rectangle 2"/>
          <p:cNvSpPr/>
          <p:nvPr/>
        </p:nvSpPr>
        <p:spPr>
          <a:xfrm>
            <a:off x="381000" y="1143000"/>
            <a:ext cx="4572000" cy="1764394"/>
          </a:xfrm>
          <a:prstGeom prst="rect">
            <a:avLst/>
          </a:prstGeom>
        </p:spPr>
        <p:txBody>
          <a:bodyPr>
            <a:spAutoFit/>
          </a:bodyPr>
          <a:lstStyle/>
          <a:p>
            <a:pPr marL="342900" lvl="0" indent="-342900" algn="just">
              <a:lnSpc>
                <a:spcPct val="115000"/>
              </a:lnSpc>
              <a:spcAft>
                <a:spcPts val="1000"/>
              </a:spcAft>
              <a:buSzPts val="1000"/>
              <a:buFont typeface="Symbol"/>
              <a:buChar char=""/>
              <a:tabLst>
                <a:tab pos="457200" algn="l"/>
              </a:tabLst>
            </a:pPr>
            <a:r>
              <a:rPr lang="en-US" sz="2400" b="1" dirty="0">
                <a:latin typeface="Times New Roman"/>
                <a:ea typeface="Times New Roman"/>
                <a:cs typeface="Arial"/>
              </a:rPr>
              <a:t>Arch – Frame Presses</a:t>
            </a:r>
            <a:r>
              <a:rPr lang="en-US" sz="2400" dirty="0">
                <a:latin typeface="Times New Roman"/>
                <a:ea typeface="Times New Roman"/>
                <a:cs typeface="Arial"/>
              </a:rPr>
              <a:t>. These presses have their frame in the shape of an arch. These are not common. </a:t>
            </a:r>
            <a:endParaRPr lang="en-US" sz="2400" dirty="0">
              <a:ea typeface="Times New Roman"/>
              <a:cs typeface="Arial"/>
            </a:endParaRPr>
          </a:p>
        </p:txBody>
      </p:sp>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6165" t="5251" r="3158" b="3463"/>
          <a:stretch/>
        </p:blipFill>
        <p:spPr bwMode="auto">
          <a:xfrm>
            <a:off x="5512526" y="821865"/>
            <a:ext cx="2625634" cy="2782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152400" y="3352800"/>
            <a:ext cx="5029200" cy="3490186"/>
          </a:xfrm>
          <a:prstGeom prst="rect">
            <a:avLst/>
          </a:prstGeom>
        </p:spPr>
        <p:txBody>
          <a:bodyPr wrap="square">
            <a:spAutoFit/>
          </a:bodyPr>
          <a:lstStyle/>
          <a:p>
            <a:pPr marL="342900" lvl="0" indent="-342900" algn="just">
              <a:lnSpc>
                <a:spcPct val="115000"/>
              </a:lnSpc>
              <a:spcAft>
                <a:spcPts val="1000"/>
              </a:spcAft>
              <a:buSzPts val="1000"/>
              <a:buFont typeface="Symbol"/>
              <a:buChar char=""/>
              <a:tabLst>
                <a:tab pos="457200" algn="l"/>
              </a:tabLst>
            </a:pPr>
            <a:r>
              <a:rPr lang="en-US" sz="2400" b="1" dirty="0">
                <a:latin typeface="Times New Roman"/>
                <a:ea typeface="Times New Roman"/>
                <a:cs typeface="Arial"/>
              </a:rPr>
              <a:t>Gap Frame Presses</a:t>
            </a:r>
            <a:r>
              <a:rPr lang="en-US" sz="2400" dirty="0">
                <a:latin typeface="Times New Roman"/>
                <a:ea typeface="Times New Roman"/>
                <a:cs typeface="Arial"/>
              </a:rPr>
              <a:t>. These presses have a C-shaped frame. These are most versatile and common in use, as they provide un – obstructed access to the dies from three sides and their backs are usually open for the ejection of stampings and / or scrap. </a:t>
            </a:r>
            <a:endParaRPr lang="en-US" sz="2400" dirty="0">
              <a:ea typeface="Times New Roman"/>
              <a:cs typeface="Arial"/>
            </a:endParaRPr>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12526" y="3604254"/>
            <a:ext cx="3021874" cy="30251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388834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152400"/>
            <a:ext cx="4572000" cy="2901435"/>
          </a:xfrm>
          <a:prstGeom prst="rect">
            <a:avLst/>
          </a:prstGeom>
        </p:spPr>
        <p:txBody>
          <a:bodyPr>
            <a:spAutoFit/>
          </a:bodyPr>
          <a:lstStyle/>
          <a:p>
            <a:pPr marL="342900" lvl="0" indent="-342900" algn="just">
              <a:lnSpc>
                <a:spcPct val="115000"/>
              </a:lnSpc>
              <a:spcAft>
                <a:spcPts val="1000"/>
              </a:spcAft>
              <a:buSzPts val="1000"/>
              <a:buFont typeface="Symbol"/>
              <a:buChar char=""/>
              <a:tabLst>
                <a:tab pos="457200" algn="l"/>
              </a:tabLst>
            </a:pPr>
            <a:r>
              <a:rPr lang="en-US" sz="2000" b="1" dirty="0">
                <a:latin typeface="Times New Roman"/>
                <a:ea typeface="Times New Roman"/>
                <a:cs typeface="Arial"/>
              </a:rPr>
              <a:t>Straight Side Presses</a:t>
            </a:r>
            <a:r>
              <a:rPr lang="en-US" sz="2000" dirty="0">
                <a:latin typeface="Times New Roman"/>
                <a:ea typeface="Times New Roman"/>
                <a:cs typeface="Arial"/>
              </a:rPr>
              <a:t>. These presses are stronger since the heavy loads can be taken in a vertical direction by the massive side frame and there is little tendency for the punch and die alignment to be affected by the strain. The capacity of these presses is usually greater than 10 MN. </a:t>
            </a:r>
            <a:endParaRPr lang="en-US" sz="2000" dirty="0">
              <a:ea typeface="Times New Roman"/>
              <a:cs typeface="Arial"/>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57800" y="152401"/>
            <a:ext cx="3657599" cy="2743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ectangle 2"/>
          <p:cNvSpPr/>
          <p:nvPr/>
        </p:nvSpPr>
        <p:spPr>
          <a:xfrm>
            <a:off x="302623" y="3200400"/>
            <a:ext cx="4572000" cy="3463320"/>
          </a:xfrm>
          <a:prstGeom prst="rect">
            <a:avLst/>
          </a:prstGeom>
        </p:spPr>
        <p:txBody>
          <a:bodyPr>
            <a:spAutoFit/>
          </a:bodyPr>
          <a:lstStyle/>
          <a:p>
            <a:pPr marL="342900" lvl="0" indent="-342900" algn="just">
              <a:lnSpc>
                <a:spcPct val="115000"/>
              </a:lnSpc>
              <a:spcAft>
                <a:spcPts val="1000"/>
              </a:spcAft>
              <a:buSzPts val="1000"/>
              <a:buFont typeface="Symbol"/>
              <a:buChar char=""/>
              <a:tabLst>
                <a:tab pos="457200" algn="l"/>
              </a:tabLst>
            </a:pPr>
            <a:r>
              <a:rPr lang="en-US" sz="2400" b="1" dirty="0">
                <a:latin typeface="Times New Roman"/>
                <a:ea typeface="Times New Roman"/>
                <a:cs typeface="Arial"/>
              </a:rPr>
              <a:t>Horn Presses</a:t>
            </a:r>
            <a:r>
              <a:rPr lang="en-US" sz="2400" dirty="0">
                <a:latin typeface="Times New Roman"/>
                <a:ea typeface="Times New Roman"/>
                <a:cs typeface="Arial"/>
              </a:rPr>
              <a:t>. These presses generally have a heavy shaft projecting from the machine frame instead of the usual bed. This press is used mainly on cylindrical parts involving punching, riveting, embossing, and flanging edge</a:t>
            </a:r>
            <a:endParaRPr lang="en-US" sz="2400" dirty="0">
              <a:ea typeface="Times New Roman"/>
              <a:cs typeface="Arial"/>
            </a:endParaRPr>
          </a:p>
        </p:txBody>
      </p:sp>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15000" y="3200400"/>
            <a:ext cx="2667000" cy="281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131927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228600"/>
            <a:ext cx="4372736" cy="769441"/>
          </a:xfrm>
          <a:prstGeom prst="rect">
            <a:avLst/>
          </a:prstGeom>
        </p:spPr>
        <p:txBody>
          <a:bodyPr wrap="none">
            <a:spAutoFit/>
          </a:bodyPr>
          <a:lstStyle/>
          <a:p>
            <a:r>
              <a:rPr lang="en-US" sz="4400" b="1" u="sng" dirty="0">
                <a:solidFill>
                  <a:prstClr val="black"/>
                </a:solidFill>
                <a:latin typeface="Times New Roman"/>
                <a:ea typeface="Times New Roman"/>
                <a:cs typeface="Arial"/>
              </a:rPr>
              <a:t>3- Press Selection</a:t>
            </a:r>
            <a:endParaRPr lang="en-US" dirty="0"/>
          </a:p>
        </p:txBody>
      </p:sp>
      <p:sp>
        <p:nvSpPr>
          <p:cNvPr id="3" name="Rectangle 2"/>
          <p:cNvSpPr/>
          <p:nvPr/>
        </p:nvSpPr>
        <p:spPr>
          <a:xfrm>
            <a:off x="533400" y="1143000"/>
            <a:ext cx="8153400" cy="4025076"/>
          </a:xfrm>
          <a:prstGeom prst="rect">
            <a:avLst/>
          </a:prstGeom>
        </p:spPr>
        <p:txBody>
          <a:bodyPr wrap="square">
            <a:spAutoFit/>
          </a:bodyPr>
          <a:lstStyle/>
          <a:p>
            <a:pPr algn="just">
              <a:lnSpc>
                <a:spcPct val="115000"/>
              </a:lnSpc>
              <a:spcAft>
                <a:spcPts val="1000"/>
              </a:spcAft>
            </a:pPr>
            <a:r>
              <a:rPr lang="en-US" sz="2800" dirty="0">
                <a:latin typeface="Times New Roman"/>
                <a:ea typeface="Times New Roman"/>
                <a:cs typeface="Arial"/>
              </a:rPr>
              <a:t>          Proper selection of a press is necessary for successful and economical operation. Press is a costly machine, and the return on investment depends upon how well it performs the job. There is no press that can provide maximum productively and economy for all application so, when a press is required to be used for several widely varying jobs, compromise is generally made between economy and productivity. </a:t>
            </a:r>
            <a:endParaRPr lang="en-US" sz="2800" dirty="0">
              <a:ea typeface="Times New Roman"/>
              <a:cs typeface="Arial"/>
            </a:endParaRPr>
          </a:p>
        </p:txBody>
      </p:sp>
      <p:sp>
        <p:nvSpPr>
          <p:cNvPr id="4" name="Rectangle 3"/>
          <p:cNvSpPr/>
          <p:nvPr/>
        </p:nvSpPr>
        <p:spPr>
          <a:xfrm>
            <a:off x="381000" y="5170142"/>
            <a:ext cx="8382000" cy="954107"/>
          </a:xfrm>
          <a:prstGeom prst="rect">
            <a:avLst/>
          </a:prstGeom>
        </p:spPr>
        <p:txBody>
          <a:bodyPr wrap="square">
            <a:spAutoFit/>
          </a:bodyPr>
          <a:lstStyle/>
          <a:p>
            <a:r>
              <a:rPr lang="en-US" sz="2800" u="sng" dirty="0">
                <a:latin typeface="Times New Roman"/>
                <a:ea typeface="Times New Roman"/>
                <a:cs typeface="Arial"/>
              </a:rPr>
              <a:t>Important factors </a:t>
            </a:r>
            <a:r>
              <a:rPr lang="en-US" sz="2800" dirty="0">
                <a:latin typeface="Times New Roman"/>
                <a:ea typeface="Times New Roman"/>
                <a:cs typeface="Arial"/>
              </a:rPr>
              <a:t>affecting the selection of a press are </a:t>
            </a:r>
            <a:r>
              <a:rPr lang="en-US" sz="2800" b="1" dirty="0">
                <a:latin typeface="Times New Roman"/>
                <a:ea typeface="Times New Roman"/>
                <a:cs typeface="Arial"/>
              </a:rPr>
              <a:t>size</a:t>
            </a:r>
            <a:r>
              <a:rPr lang="en-US" sz="2800" dirty="0">
                <a:latin typeface="Times New Roman"/>
                <a:ea typeface="Times New Roman"/>
                <a:cs typeface="Arial"/>
              </a:rPr>
              <a:t>, </a:t>
            </a:r>
            <a:r>
              <a:rPr lang="en-US" sz="2800" b="1" dirty="0">
                <a:latin typeface="Times New Roman"/>
                <a:ea typeface="Times New Roman"/>
                <a:cs typeface="Arial"/>
              </a:rPr>
              <a:t>force</a:t>
            </a:r>
            <a:r>
              <a:rPr lang="en-US" sz="2800" dirty="0">
                <a:latin typeface="Times New Roman"/>
                <a:ea typeface="Times New Roman"/>
                <a:cs typeface="Arial"/>
              </a:rPr>
              <a:t>, </a:t>
            </a:r>
            <a:r>
              <a:rPr lang="en-US" sz="2800" b="1" dirty="0">
                <a:latin typeface="Times New Roman"/>
                <a:ea typeface="Times New Roman"/>
                <a:cs typeface="Arial"/>
              </a:rPr>
              <a:t>energy</a:t>
            </a:r>
            <a:r>
              <a:rPr lang="en-US" sz="2800" dirty="0">
                <a:latin typeface="Times New Roman"/>
                <a:ea typeface="Times New Roman"/>
                <a:cs typeface="Arial"/>
              </a:rPr>
              <a:t> and </a:t>
            </a:r>
            <a:r>
              <a:rPr lang="en-US" sz="2800" b="1" dirty="0">
                <a:latin typeface="Times New Roman"/>
                <a:ea typeface="Times New Roman"/>
                <a:cs typeface="Arial"/>
              </a:rPr>
              <a:t>speed</a:t>
            </a:r>
            <a:r>
              <a:rPr lang="en-US" sz="2800" dirty="0">
                <a:latin typeface="Times New Roman"/>
                <a:ea typeface="Times New Roman"/>
                <a:cs typeface="Arial"/>
              </a:rPr>
              <a:t> requirements. </a:t>
            </a:r>
          </a:p>
        </p:txBody>
      </p:sp>
    </p:spTree>
    <p:extLst>
      <p:ext uri="{BB962C8B-B14F-4D97-AF65-F5344CB8AC3E}">
        <p14:creationId xmlns:p14="http://schemas.microsoft.com/office/powerpoint/2010/main" val="3407227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152400"/>
            <a:ext cx="8763000" cy="3046988"/>
          </a:xfrm>
          <a:prstGeom prst="rect">
            <a:avLst/>
          </a:prstGeom>
        </p:spPr>
        <p:txBody>
          <a:bodyPr wrap="square">
            <a:spAutoFit/>
          </a:bodyPr>
          <a:lstStyle/>
          <a:p>
            <a:pPr algn="just"/>
            <a:r>
              <a:rPr lang="en-US" sz="2400" b="1" dirty="0">
                <a:latin typeface="Times New Roman"/>
                <a:ea typeface="Times New Roman"/>
              </a:rPr>
              <a:t>Size</a:t>
            </a:r>
            <a:r>
              <a:rPr lang="en-US" sz="2400" dirty="0">
                <a:latin typeface="Times New Roman"/>
                <a:ea typeface="Times New Roman"/>
              </a:rPr>
              <a:t>. </a:t>
            </a:r>
            <a:r>
              <a:rPr lang="en-US" sz="2400" u="sng" dirty="0">
                <a:latin typeface="Times New Roman"/>
                <a:ea typeface="Times New Roman"/>
              </a:rPr>
              <a:t>Bed</a:t>
            </a:r>
            <a:r>
              <a:rPr lang="en-US" sz="2400" dirty="0">
                <a:latin typeface="Times New Roman"/>
                <a:ea typeface="Times New Roman"/>
              </a:rPr>
              <a:t> and </a:t>
            </a:r>
            <a:r>
              <a:rPr lang="en-US" sz="2400" u="sng" dirty="0">
                <a:latin typeface="Times New Roman"/>
                <a:ea typeface="Times New Roman"/>
              </a:rPr>
              <a:t>slide</a:t>
            </a:r>
            <a:r>
              <a:rPr lang="en-US" sz="2400" dirty="0">
                <a:latin typeface="Times New Roman"/>
                <a:ea typeface="Times New Roman"/>
              </a:rPr>
              <a:t> areas of the press should be of enough size so as to accommodate the dies to be used and to make available adequate space for die changing and maintenance. Stroke requirements are related to the height of the parts to be produced. Press with short stroke should be preferred because it would permit faster operation, thus increasing productivity. Size and type of press to be selected also </a:t>
            </a:r>
            <a:r>
              <a:rPr lang="en-US" sz="2400" b="1" dirty="0">
                <a:latin typeface="Times New Roman"/>
                <a:ea typeface="Times New Roman"/>
              </a:rPr>
              <a:t>depends </a:t>
            </a:r>
            <a:r>
              <a:rPr lang="en-US" sz="2400" dirty="0">
                <a:latin typeface="Times New Roman"/>
                <a:ea typeface="Times New Roman"/>
              </a:rPr>
              <a:t>upon the </a:t>
            </a:r>
            <a:r>
              <a:rPr lang="en-US" sz="2400" b="1" dirty="0">
                <a:latin typeface="Times New Roman"/>
                <a:ea typeface="Times New Roman"/>
              </a:rPr>
              <a:t>method and nature of part feeding</a:t>
            </a:r>
            <a:r>
              <a:rPr lang="en-US" sz="2400" dirty="0">
                <a:latin typeface="Times New Roman"/>
                <a:ea typeface="Times New Roman"/>
              </a:rPr>
              <a:t>, the </a:t>
            </a:r>
            <a:r>
              <a:rPr lang="en-US" sz="2400" b="1" dirty="0">
                <a:latin typeface="Times New Roman"/>
                <a:ea typeface="Times New Roman"/>
              </a:rPr>
              <a:t>type of operation</a:t>
            </a:r>
            <a:r>
              <a:rPr lang="en-US" sz="2400" dirty="0">
                <a:latin typeface="Times New Roman"/>
                <a:ea typeface="Times New Roman"/>
              </a:rPr>
              <a:t>, and the </a:t>
            </a:r>
            <a:r>
              <a:rPr lang="en-US" sz="2400" b="1" dirty="0">
                <a:latin typeface="Times New Roman"/>
                <a:ea typeface="Times New Roman"/>
              </a:rPr>
              <a:t>material</a:t>
            </a:r>
            <a:r>
              <a:rPr lang="en-US" sz="2400" dirty="0">
                <a:latin typeface="Times New Roman"/>
                <a:ea typeface="Times New Roman"/>
              </a:rPr>
              <a:t> being formed</a:t>
            </a:r>
            <a:endParaRPr lang="en-US" sz="2400" dirty="0"/>
          </a:p>
        </p:txBody>
      </p:sp>
      <p:sp>
        <p:nvSpPr>
          <p:cNvPr id="3" name="Rectangle 2"/>
          <p:cNvSpPr/>
          <p:nvPr/>
        </p:nvSpPr>
        <p:spPr>
          <a:xfrm>
            <a:off x="381000" y="3429000"/>
            <a:ext cx="8610600" cy="2189125"/>
          </a:xfrm>
          <a:prstGeom prst="rect">
            <a:avLst/>
          </a:prstGeom>
        </p:spPr>
        <p:txBody>
          <a:bodyPr wrap="square">
            <a:spAutoFit/>
          </a:bodyPr>
          <a:lstStyle/>
          <a:p>
            <a:pPr algn="just">
              <a:lnSpc>
                <a:spcPct val="115000"/>
              </a:lnSpc>
              <a:spcAft>
                <a:spcPts val="1000"/>
              </a:spcAft>
            </a:pPr>
            <a:r>
              <a:rPr lang="en-US" sz="2400" b="1" dirty="0">
                <a:latin typeface="Times New Roman"/>
                <a:ea typeface="Times New Roman"/>
                <a:cs typeface="Arial"/>
              </a:rPr>
              <a:t>Force and Energy</a:t>
            </a:r>
            <a:r>
              <a:rPr lang="en-US" sz="2400" dirty="0">
                <a:latin typeface="Times New Roman"/>
                <a:ea typeface="Times New Roman"/>
                <a:cs typeface="Arial"/>
              </a:rPr>
              <a:t>. Press selected should have the capacity to provide the force and energy necessary for carrying out the operation. The major source of energy in mechanical presses is the flywheel, and the energy available is a function of mass of flywheel and square of its speed. </a:t>
            </a:r>
            <a:endParaRPr lang="en-US" sz="2400" dirty="0">
              <a:ea typeface="Times New Roman"/>
              <a:cs typeface="Arial"/>
            </a:endParaRPr>
          </a:p>
        </p:txBody>
      </p:sp>
    </p:spTree>
    <p:extLst>
      <p:ext uri="{BB962C8B-B14F-4D97-AF65-F5344CB8AC3E}">
        <p14:creationId xmlns:p14="http://schemas.microsoft.com/office/powerpoint/2010/main" val="39734534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381000"/>
            <a:ext cx="7848600" cy="2640723"/>
          </a:xfrm>
          <a:prstGeom prst="rect">
            <a:avLst/>
          </a:prstGeom>
        </p:spPr>
        <p:txBody>
          <a:bodyPr wrap="square">
            <a:spAutoFit/>
          </a:bodyPr>
          <a:lstStyle/>
          <a:p>
            <a:pPr algn="just">
              <a:lnSpc>
                <a:spcPct val="115000"/>
              </a:lnSpc>
              <a:spcAft>
                <a:spcPts val="1000"/>
              </a:spcAft>
            </a:pPr>
            <a:r>
              <a:rPr lang="en-US" sz="2400" b="1" dirty="0">
                <a:latin typeface="Times New Roman"/>
                <a:ea typeface="Times New Roman"/>
                <a:cs typeface="Arial"/>
              </a:rPr>
              <a:t>Press Speed</a:t>
            </a:r>
            <a:r>
              <a:rPr lang="en-US" sz="2400" dirty="0">
                <a:latin typeface="Times New Roman"/>
                <a:ea typeface="Times New Roman"/>
                <a:cs typeface="Arial"/>
              </a:rPr>
              <a:t>. Fast speeds are generally desirable, but they are limited by the operations performed. High speed may not, however, be </a:t>
            </a:r>
            <a:r>
              <a:rPr lang="en-US" sz="2400" u="sng" dirty="0">
                <a:latin typeface="Times New Roman"/>
                <a:ea typeface="Times New Roman"/>
                <a:cs typeface="Arial"/>
              </a:rPr>
              <a:t>most productive </a:t>
            </a:r>
            <a:r>
              <a:rPr lang="en-US" sz="2400" dirty="0">
                <a:latin typeface="Times New Roman"/>
                <a:ea typeface="Times New Roman"/>
                <a:cs typeface="Arial"/>
              </a:rPr>
              <a:t>or </a:t>
            </a:r>
            <a:r>
              <a:rPr lang="en-US" sz="2400" u="sng" dirty="0">
                <a:latin typeface="Times New Roman"/>
                <a:ea typeface="Times New Roman"/>
                <a:cs typeface="Arial"/>
              </a:rPr>
              <a:t>efficient</a:t>
            </a:r>
            <a:r>
              <a:rPr lang="en-US" sz="2400" dirty="0">
                <a:latin typeface="Times New Roman"/>
                <a:ea typeface="Times New Roman"/>
                <a:cs typeface="Arial"/>
              </a:rPr>
              <a:t>. </a:t>
            </a:r>
            <a:r>
              <a:rPr lang="en-US" sz="2400" u="sng" dirty="0">
                <a:latin typeface="Times New Roman"/>
                <a:ea typeface="Times New Roman"/>
                <a:cs typeface="Arial"/>
              </a:rPr>
              <a:t>Size</a:t>
            </a:r>
            <a:r>
              <a:rPr lang="en-US" sz="2400" dirty="0">
                <a:latin typeface="Times New Roman"/>
                <a:ea typeface="Times New Roman"/>
                <a:cs typeface="Arial"/>
              </a:rPr>
              <a:t>, </a:t>
            </a:r>
            <a:r>
              <a:rPr lang="en-US" sz="2400" u="sng" dirty="0">
                <a:latin typeface="Times New Roman"/>
                <a:ea typeface="Times New Roman"/>
                <a:cs typeface="Arial"/>
              </a:rPr>
              <a:t>shape</a:t>
            </a:r>
            <a:r>
              <a:rPr lang="en-US" sz="2400" dirty="0">
                <a:latin typeface="Times New Roman"/>
                <a:ea typeface="Times New Roman"/>
                <a:cs typeface="Arial"/>
              </a:rPr>
              <a:t> and </a:t>
            </a:r>
            <a:r>
              <a:rPr lang="en-US" sz="2400" u="sng" dirty="0">
                <a:latin typeface="Times New Roman"/>
                <a:ea typeface="Times New Roman"/>
                <a:cs typeface="Arial"/>
              </a:rPr>
              <a:t>material of </a:t>
            </a:r>
            <a:r>
              <a:rPr lang="en-US" sz="2400" u="sng" dirty="0" err="1">
                <a:latin typeface="Times New Roman"/>
                <a:ea typeface="Times New Roman"/>
                <a:cs typeface="Arial"/>
              </a:rPr>
              <a:t>workpiece</a:t>
            </a:r>
            <a:r>
              <a:rPr lang="en-US" sz="2400" dirty="0">
                <a:latin typeface="Times New Roman"/>
                <a:ea typeface="Times New Roman"/>
                <a:cs typeface="Arial"/>
              </a:rPr>
              <a:t>, </a:t>
            </a:r>
            <a:r>
              <a:rPr lang="en-US" sz="2400" u="sng" dirty="0">
                <a:latin typeface="Times New Roman"/>
                <a:ea typeface="Times New Roman"/>
                <a:cs typeface="Arial"/>
              </a:rPr>
              <a:t>die life</a:t>
            </a:r>
            <a:r>
              <a:rPr lang="en-US" sz="2400" dirty="0">
                <a:latin typeface="Times New Roman"/>
                <a:ea typeface="Times New Roman"/>
                <a:cs typeface="Arial"/>
              </a:rPr>
              <a:t>, </a:t>
            </a:r>
            <a:r>
              <a:rPr lang="en-US" sz="2400" u="sng" dirty="0">
                <a:latin typeface="Times New Roman"/>
                <a:ea typeface="Times New Roman"/>
                <a:cs typeface="Arial"/>
              </a:rPr>
              <a:t>maintenance costs,</a:t>
            </a:r>
            <a:r>
              <a:rPr lang="en-US" sz="2400" dirty="0">
                <a:latin typeface="Times New Roman"/>
                <a:ea typeface="Times New Roman"/>
                <a:cs typeface="Arial"/>
              </a:rPr>
              <a:t> and other factors should be considered while attempting to achieve the highest production rate at the lowest cost per piece. </a:t>
            </a:r>
            <a:endParaRPr lang="en-US" sz="2400" dirty="0">
              <a:ea typeface="Times New Roman"/>
              <a:cs typeface="Arial"/>
            </a:endParaRPr>
          </a:p>
        </p:txBody>
      </p:sp>
    </p:spTree>
    <p:extLst>
      <p:ext uri="{BB962C8B-B14F-4D97-AF65-F5344CB8AC3E}">
        <p14:creationId xmlns:p14="http://schemas.microsoft.com/office/powerpoint/2010/main" val="201869317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96</TotalTime>
  <Words>1331</Words>
  <Application>Microsoft Office PowerPoint</Application>
  <PresentationFormat>On-screen Show (4:3)</PresentationFormat>
  <Paragraphs>67</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PRESSES FOR SHEET METAL WORKING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PRESSES FOR SHEET METAL WORKING </dc:title>
  <dc:creator>samey</dc:creator>
  <cp:lastModifiedBy>samey</cp:lastModifiedBy>
  <cp:revision>11</cp:revision>
  <dcterms:created xsi:type="dcterms:W3CDTF">2006-08-16T00:00:00Z</dcterms:created>
  <dcterms:modified xsi:type="dcterms:W3CDTF">2015-05-06T19:12:37Z</dcterms:modified>
</cp:coreProperties>
</file>